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183"/>
    <a:srgbClr val="076183"/>
    <a:srgbClr val="1685AD"/>
    <a:srgbClr val="0E7196"/>
    <a:srgbClr val="1583AB"/>
    <a:srgbClr val="1786AF"/>
    <a:srgbClr val="086588"/>
    <a:srgbClr val="045370"/>
    <a:srgbClr val="034B65"/>
    <a:srgbClr val="035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8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1AF0E-8F26-EB46-B4EC-C6E404996699}" type="datetimeFigureOut">
              <a:rPr lang="en-US" smtClean="0"/>
              <a:t>28/07/2014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D02EC-B19E-4E46-8650-C16455E3F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97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ED497-84E1-B04F-AF8B-38B70A60051C}" type="datetimeFigureOut">
              <a:rPr lang="en-US" smtClean="0"/>
              <a:t>28/07/2014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BDC30-25A4-464D-9D24-C1E0A6C4D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BDC30-25A4-464D-9D24-C1E0A6C4DA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96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CB6-56AB-4B73-9B7B-0D4233B634AA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28E0-906C-4079-9388-77018F1AF9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0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CB6-56AB-4B73-9B7B-0D4233B634AA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28E0-906C-4079-9388-77018F1AF9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278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CB6-56AB-4B73-9B7B-0D4233B634AA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28E0-906C-4079-9388-77018F1AF9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138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92966"/>
            <a:ext cx="12192000" cy="665034"/>
          </a:xfrm>
          <a:prstGeom prst="rect">
            <a:avLst/>
          </a:prstGeom>
          <a:gradFill flip="none" rotWithShape="1">
            <a:gsLst>
              <a:gs pos="100000">
                <a:srgbClr val="076183">
                  <a:lumMod val="100000"/>
                </a:srgbClr>
              </a:gs>
              <a:gs pos="0">
                <a:srgbClr val="26ABD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 userDrawn="1"/>
        </p:nvSpPr>
        <p:spPr>
          <a:xfrm>
            <a:off x="0" y="-10797"/>
            <a:ext cx="12192000" cy="1209676"/>
          </a:xfrm>
          <a:prstGeom prst="rect">
            <a:avLst/>
          </a:prstGeom>
          <a:gradFill flip="none" rotWithShape="1">
            <a:gsLst>
              <a:gs pos="100000">
                <a:srgbClr val="076183">
                  <a:lumMod val="100000"/>
                </a:srgbClr>
              </a:gs>
              <a:gs pos="0">
                <a:srgbClr val="26ABD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887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263"/>
            <a:ext cx="10515600" cy="4712881"/>
          </a:xfrm>
        </p:spPr>
        <p:txBody>
          <a:bodyPr/>
          <a:lstStyle>
            <a:lvl1pPr>
              <a:defRPr>
                <a:solidFill>
                  <a:srgbClr val="006183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6183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6183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6183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6183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659" y="6342166"/>
            <a:ext cx="1824075" cy="36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331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CB6-56AB-4B73-9B7B-0D4233B634AA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28E0-906C-4079-9388-77018F1AF9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573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48079"/>
            <a:ext cx="5181600" cy="4828884"/>
          </a:xfrm>
        </p:spPr>
        <p:txBody>
          <a:bodyPr/>
          <a:lstStyle>
            <a:lvl1pPr>
              <a:defRPr>
                <a:solidFill>
                  <a:srgbClr val="006183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6183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6183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6183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6183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48079"/>
            <a:ext cx="5181600" cy="4828884"/>
          </a:xfrm>
        </p:spPr>
        <p:txBody>
          <a:bodyPr/>
          <a:lstStyle>
            <a:lvl1pPr>
              <a:defRPr>
                <a:solidFill>
                  <a:srgbClr val="006183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6183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6183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6183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6183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8" name="Rectangle 7"/>
          <p:cNvSpPr/>
          <p:nvPr userDrawn="1"/>
        </p:nvSpPr>
        <p:spPr>
          <a:xfrm>
            <a:off x="0" y="6192966"/>
            <a:ext cx="12192000" cy="665034"/>
          </a:xfrm>
          <a:prstGeom prst="rect">
            <a:avLst/>
          </a:prstGeom>
          <a:gradFill flip="none" rotWithShape="1">
            <a:gsLst>
              <a:gs pos="100000">
                <a:srgbClr val="076183">
                  <a:lumMod val="100000"/>
                </a:srgbClr>
              </a:gs>
              <a:gs pos="0">
                <a:srgbClr val="26ABD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 userDrawn="1"/>
        </p:nvSpPr>
        <p:spPr>
          <a:xfrm>
            <a:off x="0" y="-10797"/>
            <a:ext cx="12192000" cy="1209676"/>
          </a:xfrm>
          <a:prstGeom prst="rect">
            <a:avLst/>
          </a:prstGeom>
          <a:gradFill flip="none" rotWithShape="1">
            <a:gsLst>
              <a:gs pos="100000">
                <a:srgbClr val="076183">
                  <a:lumMod val="100000"/>
                </a:srgbClr>
              </a:gs>
              <a:gs pos="0">
                <a:srgbClr val="26ABD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1444" y="6191349"/>
            <a:ext cx="120802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Suraj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Vaghjiani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	M:0425798070  	E: suraj@inodecloud.com</a:t>
            </a:r>
          </a:p>
          <a:p>
            <a:pPr>
              <a:tabLst>
                <a:tab pos="2955925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Bill </a:t>
            </a:r>
            <a:r>
              <a:rPr lang="en-US" dirty="0" err="1" smtClean="0">
                <a:solidFill>
                  <a:schemeClr val="bg1"/>
                </a:solidFill>
              </a:rPr>
              <a:t>Matsinos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M:0401409314   	E: bill@inodecloud.com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887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659" y="6342166"/>
            <a:ext cx="1824075" cy="36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344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CB6-56AB-4B73-9B7B-0D4233B634AA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28E0-906C-4079-9388-77018F1AF9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636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192966"/>
            <a:ext cx="12192000" cy="665034"/>
          </a:xfrm>
          <a:prstGeom prst="rect">
            <a:avLst/>
          </a:prstGeom>
          <a:gradFill flip="none" rotWithShape="1">
            <a:gsLst>
              <a:gs pos="100000">
                <a:srgbClr val="076183">
                  <a:lumMod val="100000"/>
                </a:srgbClr>
              </a:gs>
              <a:gs pos="0">
                <a:srgbClr val="26ABD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 userDrawn="1"/>
        </p:nvSpPr>
        <p:spPr>
          <a:xfrm>
            <a:off x="0" y="-10797"/>
            <a:ext cx="12192000" cy="1209676"/>
          </a:xfrm>
          <a:prstGeom prst="rect">
            <a:avLst/>
          </a:prstGeom>
          <a:gradFill flip="none" rotWithShape="1">
            <a:gsLst>
              <a:gs pos="100000">
                <a:srgbClr val="076183">
                  <a:lumMod val="100000"/>
                </a:srgbClr>
              </a:gs>
              <a:gs pos="0">
                <a:srgbClr val="26ABD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91444" y="6191349"/>
            <a:ext cx="120802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Suraj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Vaghjiani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	M:0425798070  	E: suraj@inodecloud.com</a:t>
            </a:r>
          </a:p>
          <a:p>
            <a:pPr>
              <a:tabLst>
                <a:tab pos="2955925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Bill </a:t>
            </a:r>
            <a:r>
              <a:rPr lang="en-US" dirty="0" err="1" smtClean="0">
                <a:solidFill>
                  <a:schemeClr val="bg1"/>
                </a:solidFill>
              </a:rPr>
              <a:t>Matsinos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M:0401409314   	E: bill@inodecloud.com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887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659" y="6342166"/>
            <a:ext cx="1824075" cy="36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929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rgbClr val="1685AD"/>
              </a:gs>
              <a:gs pos="47000">
                <a:srgbClr val="0C6D91"/>
              </a:gs>
              <a:gs pos="69000">
                <a:srgbClr val="076183">
                  <a:lumMod val="100000"/>
                </a:srgbClr>
              </a:gs>
              <a:gs pos="0">
                <a:srgbClr val="26ABDA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197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CB6-56AB-4B73-9B7B-0D4233B634AA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28E0-906C-4079-9388-77018F1AF9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6115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8CB6-56AB-4B73-9B7B-0D4233B634AA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28E0-906C-4079-9388-77018F1AF9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103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E8CB6-56AB-4B73-9B7B-0D4233B634AA}" type="datetimeFigureOut">
              <a:rPr lang="en-AU" smtClean="0"/>
              <a:t>28/07/2014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028E0-906C-4079-9388-77018F1AF9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8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6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7132320" cy="6858000"/>
          </a:xfrm>
          <a:prstGeom prst="rect">
            <a:avLst/>
          </a:prstGeom>
          <a:gradFill flip="none" rotWithShape="1">
            <a:gsLst>
              <a:gs pos="30000">
                <a:srgbClr val="1685AD"/>
              </a:gs>
              <a:gs pos="47000">
                <a:srgbClr val="0C6D91"/>
              </a:gs>
              <a:gs pos="69000">
                <a:srgbClr val="076183">
                  <a:lumMod val="100000"/>
                </a:srgbClr>
              </a:gs>
              <a:gs pos="0">
                <a:srgbClr val="26ABD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7132320" y="-1"/>
            <a:ext cx="5059680" cy="6858000"/>
          </a:xfrm>
          <a:prstGeom prst="rect">
            <a:avLst/>
          </a:prstGeom>
          <a:solidFill>
            <a:srgbClr val="0761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56" y="2209797"/>
            <a:ext cx="3962408" cy="243840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740404" y="236147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Partnership Program</a:t>
            </a:r>
            <a:endParaRPr lang="en-AU" sz="3600" dirty="0">
              <a:latin typeface="Century Gothic" panose="020B0502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 flipV="1">
            <a:off x="5638804" y="3559267"/>
            <a:ext cx="5618476" cy="25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135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9887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are clients are saying</a:t>
            </a:r>
            <a:endParaRPr lang="en-AU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483360"/>
            <a:ext cx="10515600" cy="4709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i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“I made the switch to iNode Cloud from my previous hosting provider due to a lot of network latency and quality technical support I needed which was making an impact to my business. </a:t>
            </a:r>
          </a:p>
          <a:p>
            <a:pPr marL="0" indent="0">
              <a:buNone/>
            </a:pPr>
            <a:r>
              <a:rPr lang="en-US" sz="1900" i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After joining </a:t>
            </a:r>
            <a:r>
              <a:rPr lang="en-US" sz="1900" i="1" dirty="0" err="1" smtClean="0">
                <a:solidFill>
                  <a:srgbClr val="000000"/>
                </a:solidFill>
                <a:latin typeface="Century Gothic" panose="020B0502020202020204" pitchFamily="34" charset="0"/>
              </a:rPr>
              <a:t>iNode</a:t>
            </a:r>
            <a:r>
              <a:rPr lang="en-US" sz="1900" i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Cloud their service has been better than anything I’ve experienced before. </a:t>
            </a:r>
          </a:p>
          <a:p>
            <a:pPr marL="0" indent="0">
              <a:buNone/>
            </a:pPr>
            <a:r>
              <a:rPr lang="en-US" sz="1900" i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Whenever I had technical issues, they were very fast to respond.</a:t>
            </a:r>
          </a:p>
          <a:p>
            <a:pPr marL="0" indent="0">
              <a:buNone/>
            </a:pPr>
            <a:r>
              <a:rPr lang="en-US" sz="1900" i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My website has been blazingly fast, even compared to other Australian providers. This alone has had a positive impact on my website bounce and conversion rate. Two thumbs up! “</a:t>
            </a:r>
            <a:r>
              <a:rPr lang="en-US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Damien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panose="020B0502020202020204" pitchFamily="34" charset="0"/>
              </a:rPr>
              <a:t>Diecke</a:t>
            </a:r>
            <a:r>
              <a:rPr lang="en-US" sz="20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Managing Director, School Of Attraction </a:t>
            </a:r>
          </a:p>
          <a:p>
            <a:endParaRPr lang="en-AU" sz="2000" dirty="0">
              <a:solidFill>
                <a:srgbClr val="00618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265" y="5075480"/>
            <a:ext cx="4613906" cy="69208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83297" y="632700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53044" y="64393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1973" y="55740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83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483360"/>
            <a:ext cx="10515600" cy="47096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What do we do different ?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Our performance 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3X faster than market leading blue chip companies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Extensive data and network redundancies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99.95% uptime </a:t>
            </a:r>
          </a:p>
          <a:p>
            <a:pPr lvl="2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Our Features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Managed Services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Pay as you go services growing alongside your business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Control panel specially built for cloud based hosting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Code level support with hosting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Testing as a service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entury Gothic" panose="020B0502020202020204" pitchFamily="34" charset="0"/>
              </a:rPr>
              <a:t>Why </a:t>
            </a:r>
            <a:r>
              <a:rPr lang="en-AU" dirty="0" err="1" smtClean="0">
                <a:latin typeface="Century Gothic" panose="020B0502020202020204" pitchFamily="34" charset="0"/>
              </a:rPr>
              <a:t>iNode</a:t>
            </a:r>
            <a:r>
              <a:rPr lang="en-AU" dirty="0" smtClean="0">
                <a:latin typeface="Century Gothic" panose="020B0502020202020204" pitchFamily="34" charset="0"/>
              </a:rPr>
              <a:t> Cloud</a:t>
            </a:r>
            <a:endParaRPr lang="en-A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89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Who are we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Sydney based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Team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Jt.MD. </a:t>
            </a:r>
            <a:r>
              <a:rPr lang="en-US" sz="2000" dirty="0" err="1" smtClean="0">
                <a:solidFill>
                  <a:srgbClr val="000000"/>
                </a:solidFill>
              </a:rPr>
              <a:t>Kappy</a:t>
            </a:r>
            <a:r>
              <a:rPr lang="en-US" sz="2000" dirty="0" smtClean="0">
                <a:solidFill>
                  <a:srgbClr val="000000"/>
                </a:solidFill>
              </a:rPr>
              <a:t> Prasad, Ex </a:t>
            </a:r>
            <a:r>
              <a:rPr lang="en-US" sz="2000" dirty="0" err="1" smtClean="0">
                <a:solidFill>
                  <a:srgbClr val="000000"/>
                </a:solidFill>
              </a:rPr>
              <a:t>Googler</a:t>
            </a:r>
            <a:r>
              <a:rPr lang="en-US" sz="200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sz="2000" smtClean="0">
                <a:solidFill>
                  <a:srgbClr val="000000"/>
                </a:solidFill>
              </a:rPr>
              <a:t>Jt.MD</a:t>
            </a:r>
            <a:r>
              <a:rPr lang="en-US" sz="2000" dirty="0" smtClean="0">
                <a:solidFill>
                  <a:srgbClr val="000000"/>
                </a:solidFill>
              </a:rPr>
              <a:t>. </a:t>
            </a:r>
            <a:r>
              <a:rPr lang="en-US" sz="2000" dirty="0" err="1" smtClean="0">
                <a:solidFill>
                  <a:srgbClr val="000000"/>
                </a:solidFill>
              </a:rPr>
              <a:t>Suraj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Vaghjiani</a:t>
            </a:r>
            <a:r>
              <a:rPr lang="en-US" sz="2000" dirty="0" smtClean="0">
                <a:solidFill>
                  <a:srgbClr val="000000"/>
                </a:solidFill>
              </a:rPr>
              <a:t>, Ex Apple and Bachelor of Information systems and marketing, university of Macquarie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Director - Bill </a:t>
            </a:r>
            <a:r>
              <a:rPr lang="en-US" sz="2000" dirty="0" err="1" smtClean="0">
                <a:solidFill>
                  <a:srgbClr val="000000"/>
                </a:solidFill>
              </a:rPr>
              <a:t>Matsinos</a:t>
            </a:r>
            <a:r>
              <a:rPr lang="en-US" sz="2000" dirty="0" smtClean="0">
                <a:solidFill>
                  <a:srgbClr val="000000"/>
                </a:solidFill>
              </a:rPr>
              <a:t> – 4o years of business development and sales experience, start-up etc. 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Mentor - Dr. </a:t>
            </a:r>
            <a:r>
              <a:rPr lang="en-US" sz="2000" dirty="0" err="1" smtClean="0">
                <a:solidFill>
                  <a:srgbClr val="000000"/>
                </a:solidFill>
              </a:rPr>
              <a:t>Khimji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Vaghjiani</a:t>
            </a:r>
            <a:r>
              <a:rPr lang="en-US" sz="2000" dirty="0" smtClean="0">
                <a:solidFill>
                  <a:srgbClr val="000000"/>
                </a:solidFill>
              </a:rPr>
              <a:t>  - Australian Innovator of the year</a:t>
            </a:r>
          </a:p>
        </p:txBody>
      </p:sp>
    </p:spTree>
    <p:extLst>
      <p:ext uri="{BB962C8B-B14F-4D97-AF65-F5344CB8AC3E}">
        <p14:creationId xmlns:p14="http://schemas.microsoft.com/office/powerpoint/2010/main" val="1790191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Partners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We take the hassle out of hosting your technology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 work alongside you to build a strong hosting foundation and environment for your client specifications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 provide you with a partner control panel to manage your clients hosting.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 can test your systems and applications to optimize them for the cloud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 provide fully managed hosting services for client</a:t>
            </a:r>
          </a:p>
        </p:txBody>
      </p:sp>
    </p:spTree>
    <p:extLst>
      <p:ext uri="{BB962C8B-B14F-4D97-AF65-F5344CB8AC3E}">
        <p14:creationId xmlns:p14="http://schemas.microsoft.com/office/powerpoint/2010/main" val="79884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it for our Partners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End-End complete hosting solution for your clients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Better value proposition for your clients by adding new high performance cloud hosting.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No need for you to refer to other hosting companies. </a:t>
            </a:r>
          </a:p>
        </p:txBody>
      </p:sp>
    </p:spTree>
    <p:extLst>
      <p:ext uri="{BB962C8B-B14F-4D97-AF65-F5344CB8AC3E}">
        <p14:creationId xmlns:p14="http://schemas.microsoft.com/office/powerpoint/2010/main" val="2190963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Review and Sign the Partnership Agreement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Set up partner account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Work together to find out the best way of bringing across your clients (Migration process)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Training if required on our platform </a:t>
            </a:r>
          </a:p>
        </p:txBody>
      </p:sp>
    </p:spTree>
    <p:extLst>
      <p:ext uri="{BB962C8B-B14F-4D97-AF65-F5344CB8AC3E}">
        <p14:creationId xmlns:p14="http://schemas.microsoft.com/office/powerpoint/2010/main" val="516789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6" y="2209797"/>
            <a:ext cx="3962408" cy="243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120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360</Words>
  <Application>Microsoft Macintosh PowerPoint</Application>
  <PresentationFormat>Custom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What are clients are saying</vt:lpstr>
      <vt:lpstr>Why iNode Cloud</vt:lpstr>
      <vt:lpstr>Who are we</vt:lpstr>
      <vt:lpstr>Working with Partners</vt:lpstr>
      <vt:lpstr>What’s in it for our Partners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Sarish Shashidhar</dc:creator>
  <cp:lastModifiedBy>suraj vaghjiani</cp:lastModifiedBy>
  <cp:revision>25</cp:revision>
  <dcterms:created xsi:type="dcterms:W3CDTF">2014-07-25T16:48:44Z</dcterms:created>
  <dcterms:modified xsi:type="dcterms:W3CDTF">2014-07-28T04:14:46Z</dcterms:modified>
</cp:coreProperties>
</file>